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ad65a4a32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ad65a4a32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d65a4a32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d65a4a32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8252dc4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8252dc4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350a8c8d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a350a8c8d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8252dc4_0_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8252dc4_0_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9.jp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nature.com/articles/s41598-020-71639-x" TargetMode="External"/><Relationship Id="rId4" Type="http://schemas.openxmlformats.org/officeDocument/2006/relationships/hyperlink" Target="https://ourenvironment.berkeley.edu/news/2019/07/managing-fish-populations-artificial-intelligence" TargetMode="External"/><Relationship Id="rId5" Type="http://schemas.openxmlformats.org/officeDocument/2006/relationships/hyperlink" Target="https://access.afsc.noaa.gov/pubs/posters/pdfs/pMillerKath01_machine-learning.pdf" TargetMode="External"/><Relationship Id="rId6" Type="http://schemas.openxmlformats.org/officeDocument/2006/relationships/hyperlink" Target="https://link.springer.com/chapter/10.1007/978-3-030-38081-6_7" TargetMode="External"/><Relationship Id="rId7" Type="http://schemas.openxmlformats.org/officeDocument/2006/relationships/hyperlink" Target="https://digital.hbs.edu/platform-rctom/submission/one-fish-two-fish-how-machine-learning-can-enhance-fisheries-management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5325" y="-834875"/>
            <a:ext cx="9239324" cy="61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 txBox="1"/>
          <p:nvPr>
            <p:ph type="ctrTitle"/>
          </p:nvPr>
        </p:nvSpPr>
        <p:spPr>
          <a:xfrm>
            <a:off x="788750" y="441475"/>
            <a:ext cx="82698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</a:rPr>
              <a:t>A data driven approach to Fisheries management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8" name="Google Shape;178;p18"/>
          <p:cNvSpPr txBox="1"/>
          <p:nvPr>
            <p:ph idx="1" type="subTitle"/>
          </p:nvPr>
        </p:nvSpPr>
        <p:spPr>
          <a:xfrm>
            <a:off x="788738" y="35504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By Michal Velhartický and Omar Bennani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Class: CEBD 1151 - Big Data Analytics for Business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Instructor: Karim Lahrichi</a:t>
            </a:r>
            <a:endParaRPr b="1" sz="1400">
              <a:solidFill>
                <a:srgbClr val="FFFFFF"/>
              </a:solidFill>
            </a:endParaRPr>
          </a:p>
        </p:txBody>
      </p:sp>
      <p:pic>
        <p:nvPicPr>
          <p:cNvPr id="179" name="Google Shape;17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750" y="4400122"/>
            <a:ext cx="3476625" cy="5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>
            <p:ph type="title"/>
          </p:nvPr>
        </p:nvSpPr>
        <p:spPr>
          <a:xfrm>
            <a:off x="1691775" y="761075"/>
            <a:ext cx="65043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 cleaning and feature engineering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7" name="Google Shape;247;p27"/>
          <p:cNvSpPr txBox="1"/>
          <p:nvPr>
            <p:ph idx="1" type="body"/>
          </p:nvPr>
        </p:nvSpPr>
        <p:spPr>
          <a:xfrm>
            <a:off x="716075" y="1560175"/>
            <a:ext cx="6783000" cy="29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Following data cleaning, the target was set as the year 2017, MAE is 580.39, the RMSE is 5442.46 and R</a:t>
            </a:r>
            <a:r>
              <a:rPr baseline="30000" lang="en-GB" sz="1600">
                <a:solidFill>
                  <a:srgbClr val="FFFFFF"/>
                </a:solidFill>
              </a:rPr>
              <a:t>2</a:t>
            </a:r>
            <a:r>
              <a:rPr lang="en-GB" sz="1600">
                <a:solidFill>
                  <a:srgbClr val="FFFFFF"/>
                </a:solidFill>
              </a:rPr>
              <a:t> is 0.7437, which is noticeable improvement.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Feature engineering, adding new features calculated from original features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Adding the increase percentage of the most recent year vs the previous year, e.g. 2016 being the most recent and 2015 previous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Not to leak 2017 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Other added features: median &amp; mean without 2017</a:t>
            </a:r>
            <a:endParaRPr b="1"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/>
          <p:nvPr>
            <p:ph idx="1" type="body"/>
          </p:nvPr>
        </p:nvSpPr>
        <p:spPr>
          <a:xfrm>
            <a:off x="183150" y="548825"/>
            <a:ext cx="83745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3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</a:t>
            </a:r>
            <a:r>
              <a:rPr b="1" lang="en-GB" sz="23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esults after data cleaning and feature engineering</a:t>
            </a:r>
            <a:endParaRPr b="1" sz="23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3" name="Google Shape;253;p28"/>
          <p:cNvSpPr txBox="1"/>
          <p:nvPr/>
        </p:nvSpPr>
        <p:spPr>
          <a:xfrm>
            <a:off x="6450075" y="935700"/>
            <a:ext cx="2596500" cy="42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For a linear model, these changes did not improve the performance. 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Boosted tree model and decision forest model, feature engineering improved the results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Decision forest regression model offers the better performance: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MAE  383.04 </a:t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RMSE 3521.89 </a:t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b="1" baseline="30000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0.8927</a:t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4" name="Google Shape;2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50" y="3520200"/>
            <a:ext cx="5665873" cy="258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150" y="1098225"/>
            <a:ext cx="6200926" cy="226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 txBox="1"/>
          <p:nvPr>
            <p:ph type="title"/>
          </p:nvPr>
        </p:nvSpPr>
        <p:spPr>
          <a:xfrm>
            <a:off x="186375" y="557350"/>
            <a:ext cx="2894100" cy="6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Training the model and hyperparameter tuning</a:t>
            </a:r>
            <a:endParaRPr sz="1400"/>
          </a:p>
        </p:txBody>
      </p:sp>
      <p:sp>
        <p:nvSpPr>
          <p:cNvPr id="261" name="Google Shape;261;p29"/>
          <p:cNvSpPr txBox="1"/>
          <p:nvPr>
            <p:ph idx="1" type="body"/>
          </p:nvPr>
        </p:nvSpPr>
        <p:spPr>
          <a:xfrm>
            <a:off x="-100125" y="1298875"/>
            <a:ext cx="4209600" cy="37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FFFFFF"/>
                </a:solidFill>
              </a:rPr>
              <a:t>Hyperparameter tuning 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-GB" sz="1400">
                <a:solidFill>
                  <a:srgbClr val="FFFFFF"/>
                </a:solidFill>
              </a:rPr>
              <a:t>Parameters: random sweep mode,  maximum number of 5 runs, random seed 0, for target we used 2017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-GB" sz="1400">
                <a:solidFill>
                  <a:srgbClr val="FFFFFF"/>
                </a:solidFill>
              </a:rPr>
              <a:t>The performance did not improve 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FFFFFF"/>
                </a:solidFill>
              </a:rPr>
              <a:t>Hyperparameters tuning  used the entire grid testing for each possible combination -&gt; longer processing time</a:t>
            </a:r>
            <a:endParaRPr sz="1400"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n-GB" sz="1400">
                <a:solidFill>
                  <a:srgbClr val="FFFFFF"/>
                </a:solidFill>
              </a:rPr>
              <a:t>The decision forest regression was slightly improved with </a:t>
            </a:r>
            <a:endParaRPr sz="1400">
              <a:solidFill>
                <a:srgbClr val="FFFFFF"/>
              </a:solidFill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</a:pPr>
            <a:r>
              <a:rPr lang="en-GB" sz="1400">
                <a:solidFill>
                  <a:srgbClr val="FFFFFF"/>
                </a:solidFill>
              </a:rPr>
              <a:t>MAE of 371.04 RMSE of 3406.98 and R</a:t>
            </a:r>
            <a:r>
              <a:rPr baseline="30000" lang="en-GB" sz="1400">
                <a:solidFill>
                  <a:srgbClr val="FFFFFF"/>
                </a:solidFill>
              </a:rPr>
              <a:t>2</a:t>
            </a:r>
            <a:r>
              <a:rPr lang="en-GB" sz="1400">
                <a:solidFill>
                  <a:srgbClr val="FFFFFF"/>
                </a:solidFill>
              </a:rPr>
              <a:t> of 0.8995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 sz="1100">
              <a:solidFill>
                <a:srgbClr val="FFFFFF"/>
              </a:solidFill>
            </a:endParaRPr>
          </a:p>
        </p:txBody>
      </p:sp>
      <p:pic>
        <p:nvPicPr>
          <p:cNvPr id="262" name="Google Shape;2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3250" y="3116925"/>
            <a:ext cx="4665902" cy="1849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3250" y="650600"/>
            <a:ext cx="4665902" cy="230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/>
          <p:nvPr>
            <p:ph type="title"/>
          </p:nvPr>
        </p:nvSpPr>
        <p:spPr>
          <a:xfrm>
            <a:off x="1691250" y="87640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000000"/>
                </a:solidFill>
              </a:rPr>
              <a:t>Solving the problem</a:t>
            </a:r>
            <a:endParaRPr sz="2600">
              <a:solidFill>
                <a:srgbClr val="000000"/>
              </a:solidFill>
            </a:endParaRPr>
          </a:p>
        </p:txBody>
      </p:sp>
      <p:sp>
        <p:nvSpPr>
          <p:cNvPr id="269" name="Google Shape;269;p30"/>
          <p:cNvSpPr txBox="1"/>
          <p:nvPr>
            <p:ph idx="4294967295" type="body"/>
          </p:nvPr>
        </p:nvSpPr>
        <p:spPr>
          <a:xfrm>
            <a:off x="771250" y="176327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en-GB" sz="1700">
                <a:solidFill>
                  <a:srgbClr val="FFFFFF"/>
                </a:solidFill>
              </a:rPr>
              <a:t>Give a predicted amount of fish per species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en-GB" sz="1700">
                <a:solidFill>
                  <a:srgbClr val="FFFFFF"/>
                </a:solidFill>
              </a:rPr>
              <a:t>Use as a cap beyond which the specific population will not be exploited for that year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en-GB" sz="1700">
                <a:solidFill>
                  <a:srgbClr val="FFFFFF"/>
                </a:solidFill>
              </a:rPr>
              <a:t>Prevent </a:t>
            </a:r>
            <a:r>
              <a:rPr lang="en-GB" sz="1700">
                <a:solidFill>
                  <a:srgbClr val="FFFFFF"/>
                </a:solidFill>
              </a:rPr>
              <a:t>extinction</a:t>
            </a:r>
            <a:r>
              <a:rPr lang="en-GB" sz="1700">
                <a:solidFill>
                  <a:srgbClr val="FFFFFF"/>
                </a:solidFill>
              </a:rPr>
              <a:t> of species of fish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en-GB" sz="1700">
                <a:solidFill>
                  <a:srgbClr val="FFFFFF"/>
                </a:solidFill>
              </a:rPr>
              <a:t>Amounts to be limited according to sub-areas, etc.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en-GB" sz="1700">
                <a:solidFill>
                  <a:srgbClr val="FFFFFF"/>
                </a:solidFill>
              </a:rPr>
              <a:t>Assist in bringing a sustainable and stable marine </a:t>
            </a:r>
            <a:r>
              <a:rPr lang="en-GB" sz="1700">
                <a:solidFill>
                  <a:srgbClr val="FFFFFF"/>
                </a:solidFill>
              </a:rPr>
              <a:t>wildlife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en-GB" sz="1700">
                <a:solidFill>
                  <a:srgbClr val="FFFFFF"/>
                </a:solidFill>
              </a:rPr>
              <a:t>Assure continuous income to coastal communities</a:t>
            </a:r>
            <a:endParaRPr sz="1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/>
          <p:nvPr>
            <p:ph type="title"/>
          </p:nvPr>
        </p:nvSpPr>
        <p:spPr>
          <a:xfrm>
            <a:off x="1802750" y="472175"/>
            <a:ext cx="3787500" cy="7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>
                <a:solidFill>
                  <a:srgbClr val="000000"/>
                </a:solidFill>
              </a:rPr>
              <a:t>Real life uses</a:t>
            </a:r>
            <a:endParaRPr sz="3700">
              <a:solidFill>
                <a:srgbClr val="000000"/>
              </a:solidFill>
            </a:endParaRPr>
          </a:p>
        </p:txBody>
      </p:sp>
      <p:sp>
        <p:nvSpPr>
          <p:cNvPr id="275" name="Google Shape;275;p31"/>
          <p:cNvSpPr txBox="1"/>
          <p:nvPr/>
        </p:nvSpPr>
        <p:spPr>
          <a:xfrm>
            <a:off x="768975" y="1385475"/>
            <a:ext cx="7337400" cy="4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realistic fish-habitat dataset to evaluate algorithms for underwater visual analysis.</a:t>
            </a:r>
            <a:br>
              <a:rPr b="1"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0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https://www.nature.com/articles/s41598-020-71639-x</a:t>
            </a:r>
            <a:r>
              <a:rPr lang="en-GB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Managing fish populations with artificial intelligence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https://ourenvironment.berkeley.edu/news/2019/07/managing-fish-populations-artificial-intelligence</a:t>
            </a:r>
            <a:r>
              <a:rPr lang="en-GB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Application of machine learning models to predict fish species distributions in Alaskan estuaries 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https://access.afsc.noaa.gov/pubs/posters/pdfs/pMillerKath01_machine-learning.pdf</a:t>
            </a:r>
            <a:r>
              <a:rPr lang="en-GB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Predicting Fishing Effort and Catch Using Semantic Trajectories and Machine Learning</a:t>
            </a:r>
            <a:b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0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https://link.springer.com/chapter/10.1007/978-3-030-38081-6_7</a:t>
            </a:r>
            <a:r>
              <a:rPr lang="en-GB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One Fish, Two Fish: How Machine Learning Can Enhance Fisheries Management</a:t>
            </a:r>
            <a:b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0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https://digital.hbs.edu/platform-rctom/submission/one-fish-two-fish-how-machine-learning-can-enhance-fisheries-management/</a:t>
            </a:r>
            <a:r>
              <a:rPr lang="en-GB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5325" y="-834875"/>
            <a:ext cx="9239324" cy="61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</a:rPr>
              <a:t>Thank you.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Overview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5" name="Google Shape;185;p19"/>
          <p:cNvSpPr txBox="1"/>
          <p:nvPr>
            <p:ph idx="1" type="body"/>
          </p:nvPr>
        </p:nvSpPr>
        <p:spPr>
          <a:xfrm>
            <a:off x="1295325" y="2078875"/>
            <a:ext cx="7122900" cy="21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Problem to solve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Project objective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Understanding the data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Data cleaning and feature engineering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Training the model and hyperparameter tuning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Solving the problem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1847700" y="775025"/>
            <a:ext cx="2908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Problem to solve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1" name="Google Shape;191;p20"/>
          <p:cNvSpPr/>
          <p:nvPr/>
        </p:nvSpPr>
        <p:spPr>
          <a:xfrm>
            <a:off x="1012940" y="16128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2" name="Google Shape;192;p20"/>
          <p:cNvSpPr txBox="1"/>
          <p:nvPr>
            <p:ph idx="1" type="body"/>
          </p:nvPr>
        </p:nvSpPr>
        <p:spPr>
          <a:xfrm>
            <a:off x="1367203" y="1612813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Billions of people are dependent on fish protein 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193" name="Google Shape;193;p20"/>
          <p:cNvSpPr/>
          <p:nvPr/>
        </p:nvSpPr>
        <p:spPr>
          <a:xfrm>
            <a:off x="981440" y="28226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4" name="Google Shape;194;p20"/>
          <p:cNvSpPr txBox="1"/>
          <p:nvPr>
            <p:ph idx="1" type="body"/>
          </p:nvPr>
        </p:nvSpPr>
        <p:spPr>
          <a:xfrm>
            <a:off x="1310250" y="2739025"/>
            <a:ext cx="4390800" cy="20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Bad practices of overfishing</a:t>
            </a:r>
            <a:br>
              <a:rPr lang="en-GB" sz="1600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Decline in fish population 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Fisheries are pushed beyond their biological limits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Overfished stock tripled in the past 50 years 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Unwanted by catch, further damaging the marine environment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5172534" y="16128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6" name="Google Shape;196;p20"/>
          <p:cNvSpPr txBox="1"/>
          <p:nvPr>
            <p:ph idx="1" type="body"/>
          </p:nvPr>
        </p:nvSpPr>
        <p:spPr>
          <a:xfrm>
            <a:off x="5552222" y="1519950"/>
            <a:ext cx="34524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Fishing is a main income source of millions of people in coastal communities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5172534" y="28923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8" name="Google Shape;198;p20"/>
          <p:cNvSpPr txBox="1"/>
          <p:nvPr>
            <p:ph idx="1" type="body"/>
          </p:nvPr>
        </p:nvSpPr>
        <p:spPr>
          <a:xfrm>
            <a:off x="5552237" y="273902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Growing population in high demand of fish</a:t>
            </a:r>
            <a:endParaRPr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rgbClr val="000000"/>
                </a:solidFill>
              </a:rPr>
              <a:t>Project objective</a:t>
            </a:r>
            <a:endParaRPr sz="2600">
              <a:solidFill>
                <a:srgbClr val="000000"/>
              </a:solidFill>
            </a:endParaRPr>
          </a:p>
        </p:txBody>
      </p:sp>
      <p:sp>
        <p:nvSpPr>
          <p:cNvPr id="204" name="Google Shape;204;p21"/>
          <p:cNvSpPr txBox="1"/>
          <p:nvPr>
            <p:ph idx="4294967295" type="body"/>
          </p:nvPr>
        </p:nvSpPr>
        <p:spPr>
          <a:xfrm>
            <a:off x="729450" y="1918650"/>
            <a:ext cx="72714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Predict the future level of fish caught fish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S</a:t>
            </a:r>
            <a:r>
              <a:rPr lang="en-GB" sz="1600">
                <a:solidFill>
                  <a:srgbClr val="FFFFFF"/>
                </a:solidFill>
              </a:rPr>
              <a:t>uggest an imposed and regulated cap according to our model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Distribute the limits of fish catches accordingly to already existing area</a:t>
            </a:r>
            <a:r>
              <a:rPr lang="en-GB" sz="1600">
                <a:solidFill>
                  <a:srgbClr val="FFFFFF"/>
                </a:solidFill>
              </a:rPr>
              <a:t>s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Assistance in focus on sustainable practices that help support livelihoods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Ensure food security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Preserve marine wildlife &amp; ecosystems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390476" cy="59907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2"/>
          <p:cNvSpPr txBox="1"/>
          <p:nvPr>
            <p:ph type="title"/>
          </p:nvPr>
        </p:nvSpPr>
        <p:spPr>
          <a:xfrm>
            <a:off x="827025" y="537025"/>
            <a:ext cx="52032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Understanding the data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/>
          <p:nvPr>
            <p:ph type="title"/>
          </p:nvPr>
        </p:nvSpPr>
        <p:spPr>
          <a:xfrm>
            <a:off x="1991300" y="888575"/>
            <a:ext cx="1506300" cy="11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900">
              <a:solidFill>
                <a:srgbClr val="000000"/>
              </a:solidFill>
            </a:endParaRPr>
          </a:p>
        </p:txBody>
      </p:sp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1475" y="761075"/>
            <a:ext cx="135255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1025" y="1949000"/>
            <a:ext cx="3334712" cy="280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3"/>
          <p:cNvSpPr txBox="1"/>
          <p:nvPr/>
        </p:nvSpPr>
        <p:spPr>
          <a:xfrm>
            <a:off x="422250" y="1691275"/>
            <a:ext cx="4749000" cy="3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➢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200 species of annual nominal fish and shellfish catches in region of Northeast Atlantic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➢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37 member countries of International Council for the Exploration of the Sea (ICES)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➢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ICES provides 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○"/>
            </a:pPr>
            <a:r>
              <a:rPr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understanding of  the state of marine ecosystems 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○"/>
            </a:pPr>
            <a:r>
              <a:rPr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generate conservation sustainability guidelines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○"/>
            </a:pPr>
            <a:r>
              <a:rPr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Gathers historical data since 1904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type="title"/>
          </p:nvPr>
        </p:nvSpPr>
        <p:spPr>
          <a:xfrm>
            <a:off x="2078900" y="922575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>
              <a:solidFill>
                <a:srgbClr val="000000"/>
              </a:solidFill>
            </a:endParaRPr>
          </a:p>
        </p:txBody>
      </p:sp>
      <p:sp>
        <p:nvSpPr>
          <p:cNvPr id="224" name="Google Shape;224;p24"/>
          <p:cNvSpPr txBox="1"/>
          <p:nvPr>
            <p:ph idx="1" type="body"/>
          </p:nvPr>
        </p:nvSpPr>
        <p:spPr>
          <a:xfrm>
            <a:off x="324675" y="1852925"/>
            <a:ext cx="4149900" cy="29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Data from  2006 to 2018 of the Northeast Atlantic region ( FAO 27)</a:t>
            </a:r>
            <a:br>
              <a:rPr lang="en-GB" sz="1600">
                <a:solidFill>
                  <a:srgbClr val="FFFFFF"/>
                </a:solidFill>
              </a:rPr>
            </a:br>
            <a:r>
              <a:rPr lang="en-GB" sz="1600">
                <a:solidFill>
                  <a:srgbClr val="FFFFFF"/>
                </a:solidFill>
              </a:rPr>
              <a:t>TWL (tonnes of live weight) of fish, molluscs and other aquatic organisms for each species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Collected for each species 55810 in total, fishing area, country and year, country codes which are categorical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➢"/>
            </a:pPr>
            <a:r>
              <a:rPr lang="en-GB" sz="1600">
                <a:solidFill>
                  <a:srgbClr val="FFFFFF"/>
                </a:solidFill>
              </a:rPr>
              <a:t>The unit is a column but not a feature</a:t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5675" y="1916650"/>
            <a:ext cx="4023174" cy="1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 txBox="1"/>
          <p:nvPr/>
        </p:nvSpPr>
        <p:spPr>
          <a:xfrm>
            <a:off x="4643500" y="3735650"/>
            <a:ext cx="4149900" cy="13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➢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TLW of fish is detailed for 13 years and can be used to predict future fish catches.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type="title"/>
          </p:nvPr>
        </p:nvSpPr>
        <p:spPr>
          <a:xfrm>
            <a:off x="423350" y="1388350"/>
            <a:ext cx="36960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Data cleaning and feature engineering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2" name="Google Shape;232;p25"/>
          <p:cNvSpPr txBox="1"/>
          <p:nvPr>
            <p:ph idx="1" type="body"/>
          </p:nvPr>
        </p:nvSpPr>
        <p:spPr>
          <a:xfrm>
            <a:off x="228200" y="2571750"/>
            <a:ext cx="7689300" cy="23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500"/>
              <a:buChar char="➢"/>
            </a:pPr>
            <a:r>
              <a:rPr lang="en-GB" sz="1500">
                <a:solidFill>
                  <a:srgbClr val="FFFFFF"/>
                </a:solidFill>
              </a:rPr>
              <a:t>Duplicate information due to area, sub-area, division, sub-division and unit</a:t>
            </a:r>
            <a:endParaRPr sz="1500">
              <a:solidFill>
                <a:srgbClr val="FFFFFF"/>
              </a:solidFill>
            </a:endParaRPr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-GB" sz="1500">
                <a:solidFill>
                  <a:srgbClr val="FFFFFF"/>
                </a:solidFill>
              </a:rPr>
              <a:t>Each area contains information as whole or only sub-area, etc.</a:t>
            </a:r>
            <a:endParaRPr sz="1500">
              <a:solidFill>
                <a:srgbClr val="FFFFFF"/>
              </a:solidFill>
            </a:endParaRPr>
          </a:p>
          <a:p>
            <a:pPr indent="-323850" lvl="1" marL="9144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-GB" sz="1500">
                <a:solidFill>
                  <a:srgbClr val="FFFFFF"/>
                </a:solidFill>
              </a:rPr>
              <a:t>Decided to keep sub-area to avoid duplicates</a:t>
            </a:r>
            <a:endParaRPr sz="1500">
              <a:solidFill>
                <a:srgbClr val="FFFFFF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➢"/>
            </a:pPr>
            <a:r>
              <a:rPr lang="en-GB" sz="1500">
                <a:solidFill>
                  <a:srgbClr val="FFFFFF"/>
                </a:solidFill>
              </a:rPr>
              <a:t>Drop column 2018 - letter “C”, which is not a numerical</a:t>
            </a:r>
            <a:endParaRPr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➢"/>
            </a:pPr>
            <a:r>
              <a:rPr lang="en-GB" sz="1500">
                <a:solidFill>
                  <a:srgbClr val="FFFFFF"/>
                </a:solidFill>
              </a:rPr>
              <a:t>Countries with low data/influence were therefore removed </a:t>
            </a:r>
            <a:endParaRPr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➢"/>
            </a:pPr>
            <a:r>
              <a:rPr lang="en-GB" sz="1500">
                <a:solidFill>
                  <a:srgbClr val="FFFFFF"/>
                </a:solidFill>
              </a:rPr>
              <a:t>Rows with zero values were removed, no expected prediction other than zero</a:t>
            </a:r>
            <a:endParaRPr b="1" sz="1100">
              <a:solidFill>
                <a:srgbClr val="FFFFFF"/>
              </a:solidFill>
            </a:endParaRPr>
          </a:p>
        </p:txBody>
      </p:sp>
      <p:pic>
        <p:nvPicPr>
          <p:cNvPr id="233" name="Google Shape;2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5725" y="624625"/>
            <a:ext cx="3577487" cy="204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233075" y="769475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Initial results before data cleaning </a:t>
            </a:r>
            <a:endParaRPr b="1" sz="2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39" name="Google Shape;2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075" y="1622675"/>
            <a:ext cx="3488649" cy="321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2601" y="1622675"/>
            <a:ext cx="2731032" cy="3216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6"/>
          <p:cNvSpPr txBox="1"/>
          <p:nvPr/>
        </p:nvSpPr>
        <p:spPr>
          <a:xfrm>
            <a:off x="6847925" y="1622675"/>
            <a:ext cx="20721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Using the original dataset and training a linear model with the target as the year 2017 and a split ratio of training set and validation set of 0.75:</a:t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MAE   611.28,</a:t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RMSE 5854.39 </a:t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b="1" baseline="30000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-GB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0.5939</a:t>
            </a:r>
            <a:endParaRPr b="1"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